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7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8288000" cy="10288588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ubTitle"/>
          </p:nvPr>
        </p:nvSpPr>
        <p:spPr>
          <a:xfrm>
            <a:off x="914400" y="410040"/>
            <a:ext cx="16458840" cy="79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/>
          </p:nvPr>
        </p:nvSpPr>
        <p:spPr>
          <a:xfrm>
            <a:off x="91440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6"/>
          <p:cNvSpPr>
            <a:spLocks noGrp="1"/>
          </p:cNvSpPr>
          <p:nvPr>
            <p:ph/>
          </p:nvPr>
        </p:nvSpPr>
        <p:spPr>
          <a:xfrm>
            <a:off x="647928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7"/>
          <p:cNvSpPr>
            <a:spLocks noGrp="1"/>
          </p:cNvSpPr>
          <p:nvPr>
            <p:ph/>
          </p:nvPr>
        </p:nvSpPr>
        <p:spPr>
          <a:xfrm>
            <a:off x="1204416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914400" y="410040"/>
            <a:ext cx="16458840" cy="79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91440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647928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1204416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914400" y="410040"/>
            <a:ext cx="16458840" cy="79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91440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647928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1204416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914400" y="410040"/>
            <a:ext cx="16458840" cy="79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91440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647928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1204416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914400" y="410040"/>
            <a:ext cx="16458840" cy="79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040"/>
            <a:ext cx="16458840" cy="79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/>
          </p:nvPr>
        </p:nvSpPr>
        <p:spPr>
          <a:xfrm>
            <a:off x="91440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/>
          </p:nvPr>
        </p:nvSpPr>
        <p:spPr>
          <a:xfrm>
            <a:off x="647928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/>
          </p:nvPr>
        </p:nvSpPr>
        <p:spPr>
          <a:xfrm>
            <a:off x="1204416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914400" y="410040"/>
            <a:ext cx="16458840" cy="79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/>
          </p:nvPr>
        </p:nvSpPr>
        <p:spPr>
          <a:xfrm>
            <a:off x="91440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/>
          </p:nvPr>
        </p:nvSpPr>
        <p:spPr>
          <a:xfrm>
            <a:off x="647928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/>
          </p:nvPr>
        </p:nvSpPr>
        <p:spPr>
          <a:xfrm>
            <a:off x="1204416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ubTitle"/>
          </p:nvPr>
        </p:nvSpPr>
        <p:spPr>
          <a:xfrm>
            <a:off x="914400" y="410040"/>
            <a:ext cx="16458840" cy="79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/>
          </p:nvPr>
        </p:nvSpPr>
        <p:spPr>
          <a:xfrm>
            <a:off x="91440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6"/>
          <p:cNvSpPr>
            <a:spLocks noGrp="1"/>
          </p:cNvSpPr>
          <p:nvPr>
            <p:ph/>
          </p:nvPr>
        </p:nvSpPr>
        <p:spPr>
          <a:xfrm>
            <a:off x="647928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7"/>
          <p:cNvSpPr>
            <a:spLocks noGrp="1"/>
          </p:cNvSpPr>
          <p:nvPr>
            <p:ph/>
          </p:nvPr>
        </p:nvSpPr>
        <p:spPr>
          <a:xfrm>
            <a:off x="1204416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914400" y="410040"/>
            <a:ext cx="16458840" cy="796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914400" y="5523840"/>
            <a:ext cx="1645884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91440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/>
          </p:nvPr>
        </p:nvSpPr>
        <p:spPr>
          <a:xfrm>
            <a:off x="9348120" y="5523840"/>
            <a:ext cx="803160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/>
          </p:nvPr>
        </p:nvSpPr>
        <p:spPr>
          <a:xfrm>
            <a:off x="91440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/>
          </p:nvPr>
        </p:nvSpPr>
        <p:spPr>
          <a:xfrm>
            <a:off x="647928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/>
          </p:nvPr>
        </p:nvSpPr>
        <p:spPr>
          <a:xfrm>
            <a:off x="12044160" y="5523840"/>
            <a:ext cx="5299560" cy="284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09680"/>
            <a:ext cx="164584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7980" spc="-1" strike="noStrike">
                <a:latin typeface="Arial"/>
              </a:rPr>
              <a:t>Для правки текста заглавия щёлкните мышью</a:t>
            </a:r>
            <a:endParaRPr b="0" lang="ru-RU" sz="798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600"/>
            <a:ext cx="1645848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256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5810" spc="-1" strike="noStrike">
                <a:latin typeface="Arial"/>
              </a:rPr>
              <a:t>Для правки структуры щёлкните мышью</a:t>
            </a:r>
            <a:endParaRPr b="0" lang="ru-RU" sz="5810" spc="-1" strike="noStrike">
              <a:latin typeface="Arial"/>
            </a:endParaRPr>
          </a:p>
          <a:p>
            <a:pPr lvl="1" marL="864000" indent="-324000">
              <a:spcBef>
                <a:spcPts val="205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5080" spc="-1" strike="noStrike">
                <a:latin typeface="Arial"/>
              </a:rPr>
              <a:t>Второй уровень структуры</a:t>
            </a:r>
            <a:endParaRPr b="0" lang="ru-RU" sz="5080" spc="-1" strike="noStrike">
              <a:latin typeface="Arial"/>
            </a:endParaRPr>
          </a:p>
          <a:p>
            <a:pPr lvl="2" marL="1296000" indent="-288000">
              <a:spcBef>
                <a:spcPts val="154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4360" spc="-1" strike="noStrike">
                <a:latin typeface="Arial"/>
              </a:rPr>
              <a:t>Третий уровень структуры</a:t>
            </a:r>
            <a:endParaRPr b="0" lang="ru-RU" sz="4360" spc="-1" strike="noStrike">
              <a:latin typeface="Arial"/>
            </a:endParaRPr>
          </a:p>
          <a:p>
            <a:pPr lvl="3" marL="1728000" indent="-216000">
              <a:spcBef>
                <a:spcPts val="102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3630" spc="-1" strike="noStrike">
                <a:latin typeface="Arial"/>
              </a:rPr>
              <a:t>Четвёртый уровень структуры</a:t>
            </a:r>
            <a:endParaRPr b="0" lang="ru-RU" sz="3630" spc="-1" strike="noStrike">
              <a:latin typeface="Arial"/>
            </a:endParaRPr>
          </a:p>
          <a:p>
            <a:pPr lvl="4" marL="2160000" indent="-216000">
              <a:spcBef>
                <a:spcPts val="5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630" spc="-1" strike="noStrike">
                <a:latin typeface="Arial"/>
              </a:rPr>
              <a:t>Пятый уровень структуры</a:t>
            </a:r>
            <a:endParaRPr b="0" lang="ru-RU" sz="3630" spc="-1" strike="noStrike">
              <a:latin typeface="Arial"/>
            </a:endParaRPr>
          </a:p>
          <a:p>
            <a:pPr lvl="5" marL="2592000" indent="-216000">
              <a:spcBef>
                <a:spcPts val="5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630" spc="-1" strike="noStrike">
                <a:latin typeface="Arial"/>
              </a:rPr>
              <a:t>Шестой уровень структуры</a:t>
            </a:r>
            <a:endParaRPr b="0" lang="ru-RU" sz="3630" spc="-1" strike="noStrike">
              <a:latin typeface="Arial"/>
            </a:endParaRPr>
          </a:p>
          <a:p>
            <a:pPr lvl="6" marL="3024000" indent="-216000">
              <a:spcBef>
                <a:spcPts val="51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630" spc="-1" strike="noStrike">
                <a:latin typeface="Arial"/>
              </a:rPr>
              <a:t>Седьмой уровень структуры</a:t>
            </a:r>
            <a:endParaRPr b="0" lang="ru-RU" sz="363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914400" y="9372240"/>
            <a:ext cx="426060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6254280" y="9372240"/>
            <a:ext cx="579672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3112280" y="9372240"/>
            <a:ext cx="4260600" cy="70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fld id="{28071CC9-4055-4B87-B1F0-AEAB72396D04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16;p3"/>
          <p:cNvGrpSpPr/>
          <p:nvPr/>
        </p:nvGrpSpPr>
        <p:grpSpPr>
          <a:xfrm>
            <a:off x="17479440" y="9378720"/>
            <a:ext cx="516600" cy="530640"/>
            <a:chOff x="17479440" y="9378720"/>
            <a:chExt cx="516600" cy="530640"/>
          </a:xfrm>
        </p:grpSpPr>
        <p:sp>
          <p:nvSpPr>
            <p:cNvPr id="42" name="Google Shape;17;p3"/>
            <p:cNvSpPr/>
            <p:nvPr/>
          </p:nvSpPr>
          <p:spPr>
            <a:xfrm>
              <a:off x="1747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Google Shape;18;p3"/>
            <p:cNvSpPr/>
            <p:nvPr/>
          </p:nvSpPr>
          <p:spPr>
            <a:xfrm>
              <a:off x="1747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Google Shape;19;p3"/>
            <p:cNvSpPr/>
            <p:nvPr/>
          </p:nvSpPr>
          <p:spPr>
            <a:xfrm>
              <a:off x="1774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Google Shape;20;p3"/>
            <p:cNvSpPr/>
            <p:nvPr/>
          </p:nvSpPr>
          <p:spPr>
            <a:xfrm>
              <a:off x="1774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64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6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16;p3"/>
          <p:cNvGrpSpPr/>
          <p:nvPr/>
        </p:nvGrpSpPr>
        <p:grpSpPr>
          <a:xfrm>
            <a:off x="17479440" y="9378720"/>
            <a:ext cx="516600" cy="530640"/>
            <a:chOff x="17479440" y="9378720"/>
            <a:chExt cx="516600" cy="530640"/>
          </a:xfrm>
        </p:grpSpPr>
        <p:sp>
          <p:nvSpPr>
            <p:cNvPr id="85" name="Google Shape;17;p3"/>
            <p:cNvSpPr/>
            <p:nvPr/>
          </p:nvSpPr>
          <p:spPr>
            <a:xfrm>
              <a:off x="1747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Google Shape;18;p3"/>
            <p:cNvSpPr/>
            <p:nvPr/>
          </p:nvSpPr>
          <p:spPr>
            <a:xfrm>
              <a:off x="1747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Google Shape;19;p3"/>
            <p:cNvSpPr/>
            <p:nvPr/>
          </p:nvSpPr>
          <p:spPr>
            <a:xfrm>
              <a:off x="1774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Google Shape;20;p3"/>
            <p:cNvSpPr/>
            <p:nvPr/>
          </p:nvSpPr>
          <p:spPr>
            <a:xfrm>
              <a:off x="1774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5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3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6;p3"/>
          <p:cNvGrpSpPr/>
          <p:nvPr/>
        </p:nvGrpSpPr>
        <p:grpSpPr>
          <a:xfrm>
            <a:off x="17479440" y="9378720"/>
            <a:ext cx="516600" cy="530640"/>
            <a:chOff x="17479440" y="9378720"/>
            <a:chExt cx="516600" cy="530640"/>
          </a:xfrm>
        </p:grpSpPr>
        <p:sp>
          <p:nvSpPr>
            <p:cNvPr id="128" name="Google Shape;17;p3"/>
            <p:cNvSpPr/>
            <p:nvPr/>
          </p:nvSpPr>
          <p:spPr>
            <a:xfrm>
              <a:off x="1747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Google Shape;18;p3"/>
            <p:cNvSpPr/>
            <p:nvPr/>
          </p:nvSpPr>
          <p:spPr>
            <a:xfrm>
              <a:off x="1747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Google Shape;19;p3"/>
            <p:cNvSpPr/>
            <p:nvPr/>
          </p:nvSpPr>
          <p:spPr>
            <a:xfrm>
              <a:off x="1774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Google Shape;20;p3"/>
            <p:cNvSpPr/>
            <p:nvPr/>
          </p:nvSpPr>
          <p:spPr>
            <a:xfrm>
              <a:off x="1774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5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3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6;p3"/>
          <p:cNvGrpSpPr/>
          <p:nvPr/>
        </p:nvGrpSpPr>
        <p:grpSpPr>
          <a:xfrm>
            <a:off x="17479440" y="9378720"/>
            <a:ext cx="516600" cy="530640"/>
            <a:chOff x="17479440" y="9378720"/>
            <a:chExt cx="516600" cy="530640"/>
          </a:xfrm>
        </p:grpSpPr>
        <p:sp>
          <p:nvSpPr>
            <p:cNvPr id="171" name="Google Shape;17;p3"/>
            <p:cNvSpPr/>
            <p:nvPr/>
          </p:nvSpPr>
          <p:spPr>
            <a:xfrm>
              <a:off x="1747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Google Shape;18;p3"/>
            <p:cNvSpPr/>
            <p:nvPr/>
          </p:nvSpPr>
          <p:spPr>
            <a:xfrm>
              <a:off x="1747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Google Shape;19;p3"/>
            <p:cNvSpPr/>
            <p:nvPr/>
          </p:nvSpPr>
          <p:spPr>
            <a:xfrm>
              <a:off x="1774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Google Shape;20;p3"/>
            <p:cNvSpPr/>
            <p:nvPr/>
          </p:nvSpPr>
          <p:spPr>
            <a:xfrm>
              <a:off x="1774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5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3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16;p3"/>
          <p:cNvGrpSpPr/>
          <p:nvPr/>
        </p:nvGrpSpPr>
        <p:grpSpPr>
          <a:xfrm>
            <a:off x="17479440" y="9378720"/>
            <a:ext cx="516600" cy="530640"/>
            <a:chOff x="17479440" y="9378720"/>
            <a:chExt cx="516600" cy="530640"/>
          </a:xfrm>
        </p:grpSpPr>
        <p:sp>
          <p:nvSpPr>
            <p:cNvPr id="214" name="Google Shape;17;p3"/>
            <p:cNvSpPr/>
            <p:nvPr/>
          </p:nvSpPr>
          <p:spPr>
            <a:xfrm>
              <a:off x="1747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Google Shape;18;p3"/>
            <p:cNvSpPr/>
            <p:nvPr/>
          </p:nvSpPr>
          <p:spPr>
            <a:xfrm>
              <a:off x="1747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Google Shape;19;p3"/>
            <p:cNvSpPr/>
            <p:nvPr/>
          </p:nvSpPr>
          <p:spPr>
            <a:xfrm>
              <a:off x="1774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Google Shape;20;p3"/>
            <p:cNvSpPr/>
            <p:nvPr/>
          </p:nvSpPr>
          <p:spPr>
            <a:xfrm>
              <a:off x="1774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5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3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16;p3"/>
          <p:cNvGrpSpPr/>
          <p:nvPr/>
        </p:nvGrpSpPr>
        <p:grpSpPr>
          <a:xfrm>
            <a:off x="17479440" y="9378720"/>
            <a:ext cx="516600" cy="530640"/>
            <a:chOff x="17479440" y="9378720"/>
            <a:chExt cx="516600" cy="530640"/>
          </a:xfrm>
        </p:grpSpPr>
        <p:sp>
          <p:nvSpPr>
            <p:cNvPr id="257" name="Google Shape;17;p3"/>
            <p:cNvSpPr/>
            <p:nvPr/>
          </p:nvSpPr>
          <p:spPr>
            <a:xfrm>
              <a:off x="1747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Google Shape;18;p3"/>
            <p:cNvSpPr/>
            <p:nvPr/>
          </p:nvSpPr>
          <p:spPr>
            <a:xfrm>
              <a:off x="1747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Google Shape;19;p3"/>
            <p:cNvSpPr/>
            <p:nvPr/>
          </p:nvSpPr>
          <p:spPr>
            <a:xfrm>
              <a:off x="1774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Google Shape;20;p3"/>
            <p:cNvSpPr/>
            <p:nvPr/>
          </p:nvSpPr>
          <p:spPr>
            <a:xfrm>
              <a:off x="1774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5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3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16;p3"/>
          <p:cNvGrpSpPr/>
          <p:nvPr/>
        </p:nvGrpSpPr>
        <p:grpSpPr>
          <a:xfrm>
            <a:off x="17479440" y="9378720"/>
            <a:ext cx="516600" cy="530640"/>
            <a:chOff x="17479440" y="9378720"/>
            <a:chExt cx="516600" cy="530640"/>
          </a:xfrm>
        </p:grpSpPr>
        <p:sp>
          <p:nvSpPr>
            <p:cNvPr id="300" name="Google Shape;17;p3"/>
            <p:cNvSpPr/>
            <p:nvPr/>
          </p:nvSpPr>
          <p:spPr>
            <a:xfrm>
              <a:off x="1747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Google Shape;18;p3"/>
            <p:cNvSpPr/>
            <p:nvPr/>
          </p:nvSpPr>
          <p:spPr>
            <a:xfrm>
              <a:off x="1747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Google Shape;19;p3"/>
            <p:cNvSpPr/>
            <p:nvPr/>
          </p:nvSpPr>
          <p:spPr>
            <a:xfrm>
              <a:off x="1774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Google Shape;20;p3"/>
            <p:cNvSpPr/>
            <p:nvPr/>
          </p:nvSpPr>
          <p:spPr>
            <a:xfrm>
              <a:off x="1774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5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3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16;p3"/>
          <p:cNvGrpSpPr/>
          <p:nvPr/>
        </p:nvGrpSpPr>
        <p:grpSpPr>
          <a:xfrm>
            <a:off x="17479440" y="9378720"/>
            <a:ext cx="516600" cy="530640"/>
            <a:chOff x="17479440" y="9378720"/>
            <a:chExt cx="516600" cy="530640"/>
          </a:xfrm>
        </p:grpSpPr>
        <p:sp>
          <p:nvSpPr>
            <p:cNvPr id="343" name="Google Shape;17;p3"/>
            <p:cNvSpPr/>
            <p:nvPr/>
          </p:nvSpPr>
          <p:spPr>
            <a:xfrm>
              <a:off x="1747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Google Shape;18;p3"/>
            <p:cNvSpPr/>
            <p:nvPr/>
          </p:nvSpPr>
          <p:spPr>
            <a:xfrm>
              <a:off x="1747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Google Shape;19;p3"/>
            <p:cNvSpPr/>
            <p:nvPr/>
          </p:nvSpPr>
          <p:spPr>
            <a:xfrm>
              <a:off x="1774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Google Shape;20;p3"/>
            <p:cNvSpPr/>
            <p:nvPr/>
          </p:nvSpPr>
          <p:spPr>
            <a:xfrm>
              <a:off x="1774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914400" y="410040"/>
            <a:ext cx="16458840" cy="171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5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2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9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3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6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5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1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24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2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andb.ai/losfantomaz/diploma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andb.ai/losfantomaz/diploma" TargetMode="Externa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andb.ai/losfantomaz/diploma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wandb.ai/losfantomaz/diploma" TargetMode="Externa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andb.ai/losfantomaz/diploma" TargetMode="Externa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9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bd0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859;p53"/>
          <p:cNvSpPr/>
          <p:nvPr/>
        </p:nvSpPr>
        <p:spPr>
          <a:xfrm>
            <a:off x="14425200" y="723600"/>
            <a:ext cx="9562680" cy="95644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Google Shape;860;p 2"/>
          <p:cNvSpPr/>
          <p:nvPr/>
        </p:nvSpPr>
        <p:spPr>
          <a:xfrm>
            <a:off x="4854960" y="723960"/>
            <a:ext cx="9562680" cy="9564480"/>
          </a:xfrm>
          <a:prstGeom prst="ellipse">
            <a:avLst/>
          </a:prstGeom>
          <a:noFill/>
          <a:ln w="2857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Google Shape;861;p 2"/>
          <p:cNvSpPr/>
          <p:nvPr/>
        </p:nvSpPr>
        <p:spPr>
          <a:xfrm>
            <a:off x="551880" y="489240"/>
            <a:ext cx="13488120" cy="49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9600" spc="-1" strike="noStrike">
                <a:solidFill>
                  <a:srgbClr val="000000"/>
                </a:solidFill>
                <a:latin typeface="Proxima Nova"/>
                <a:ea typeface="Proxima Nova"/>
              </a:rPr>
              <a:t>Дипломный проект</a:t>
            </a:r>
            <a:endParaRPr b="0" lang="ru-RU" sz="9600" spc="-1" strike="noStrike"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endParaRPr b="0" lang="ru-RU" sz="9600" spc="-1" strike="noStrike"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0" lang="ru" sz="3000" spc="-1" strike="noStrike">
                <a:solidFill>
                  <a:srgbClr val="ffffff"/>
                </a:solidFill>
                <a:latin typeface="Proxima Nova"/>
                <a:ea typeface="Proxima Nova"/>
              </a:rPr>
              <a:t>Применение сверточных нейронных сетей (CNN) для сегментации изображений и обнаружения проходимых поверхностей в задачах робототехники и беспилотных систем</a:t>
            </a:r>
            <a:endParaRPr b="0" lang="ru-RU" sz="3000" spc="-1" strike="noStrike">
              <a:latin typeface="Arial"/>
            </a:endParaRPr>
          </a:p>
          <a:p>
            <a:pPr>
              <a:lnSpc>
                <a:spcPct val="80000"/>
              </a:lnSpc>
              <a:tabLst>
                <a:tab algn="l" pos="0"/>
              </a:tabLst>
            </a:pPr>
            <a:endParaRPr b="0" lang="ru-RU" sz="3000" spc="-1" strike="noStrike">
              <a:latin typeface="Arial"/>
            </a:endParaRPr>
          </a:p>
        </p:txBody>
      </p:sp>
      <p:sp>
        <p:nvSpPr>
          <p:cNvPr id="388" name="Google Shape;862;p 2"/>
          <p:cNvSpPr/>
          <p:nvPr/>
        </p:nvSpPr>
        <p:spPr>
          <a:xfrm>
            <a:off x="551880" y="7906680"/>
            <a:ext cx="5716440" cy="17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bIns="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2400" spc="-1" strike="noStrike">
                <a:solidFill>
                  <a:srgbClr val="000000"/>
                </a:solidFill>
                <a:latin typeface="Proxima Nova"/>
                <a:ea typeface="Proxima Nova"/>
              </a:rPr>
              <a:t>Минка Антон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2400" spc="-1" strike="noStrike">
                <a:solidFill>
                  <a:srgbClr val="000000"/>
                </a:solidFill>
                <a:latin typeface="Proxima Nova"/>
                <a:ea typeface="Proxima Nova"/>
              </a:rPr>
              <a:t>AML-32</a:t>
            </a:r>
            <a:endParaRPr b="0" lang="ru-RU" sz="2400" spc="-1" strike="noStrike">
              <a:latin typeface="Arial"/>
            </a:endParaRPr>
          </a:p>
        </p:txBody>
      </p:sp>
      <p:grpSp>
        <p:nvGrpSpPr>
          <p:cNvPr id="389" name="Google Shape;863;p 2"/>
          <p:cNvGrpSpPr/>
          <p:nvPr/>
        </p:nvGrpSpPr>
        <p:grpSpPr>
          <a:xfrm>
            <a:off x="17479440" y="9378720"/>
            <a:ext cx="516600" cy="530640"/>
            <a:chOff x="17479440" y="9378720"/>
            <a:chExt cx="516600" cy="530640"/>
          </a:xfrm>
        </p:grpSpPr>
        <p:sp>
          <p:nvSpPr>
            <p:cNvPr id="390" name="Google Shape;864;p 2"/>
            <p:cNvSpPr/>
            <p:nvPr/>
          </p:nvSpPr>
          <p:spPr>
            <a:xfrm>
              <a:off x="1747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Google Shape;865;p 2"/>
            <p:cNvSpPr/>
            <p:nvPr/>
          </p:nvSpPr>
          <p:spPr>
            <a:xfrm>
              <a:off x="1747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3" h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Google Shape;866;p 2"/>
            <p:cNvSpPr/>
            <p:nvPr/>
          </p:nvSpPr>
          <p:spPr>
            <a:xfrm>
              <a:off x="17749440" y="9378720"/>
              <a:ext cx="246600" cy="25236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Google Shape;867;p 2"/>
            <p:cNvSpPr/>
            <p:nvPr/>
          </p:nvSpPr>
          <p:spPr>
            <a:xfrm>
              <a:off x="17749440" y="9656640"/>
              <a:ext cx="246600" cy="252720"/>
            </a:xfrm>
            <a:custGeom>
              <a:avLst/>
              <a:gdLst/>
              <a:ahLst/>
              <a:rect l="l" t="t" r="r" b="b"/>
              <a:pathLst>
                <a:path w="14894" h="14893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880;p55"/>
          <p:cNvGrpSpPr/>
          <p:nvPr/>
        </p:nvGrpSpPr>
        <p:grpSpPr>
          <a:xfrm>
            <a:off x="551880" y="2462760"/>
            <a:ext cx="10004040" cy="489240"/>
            <a:chOff x="551880" y="2462760"/>
            <a:chExt cx="10004040" cy="489240"/>
          </a:xfrm>
        </p:grpSpPr>
        <p:sp>
          <p:nvSpPr>
            <p:cNvPr id="425" name="Google Shape;881;p 2"/>
            <p:cNvSpPr/>
            <p:nvPr/>
          </p:nvSpPr>
          <p:spPr>
            <a:xfrm>
              <a:off x="1981080" y="2462760"/>
              <a:ext cx="8574840" cy="48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" sz="24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Dice score</a:t>
              </a:r>
              <a:endParaRPr b="0" lang="ru-RU" sz="2400" spc="-1" strike="noStrike">
                <a:latin typeface="Arial"/>
              </a:endParaRPr>
            </a:p>
          </p:txBody>
        </p:sp>
        <p:sp>
          <p:nvSpPr>
            <p:cNvPr id="426" name="Google Shape;882;p 2"/>
            <p:cNvSpPr/>
            <p:nvPr/>
          </p:nvSpPr>
          <p:spPr>
            <a:xfrm>
              <a:off x="551880" y="2464560"/>
              <a:ext cx="485640" cy="485640"/>
            </a:xfrm>
            <a:prstGeom prst="ellipse">
              <a:avLst/>
            </a:prstGeom>
            <a:noFill/>
            <a:ln w="28575">
              <a:solidFill>
                <a:srgbClr val="4bd0a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8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1</a:t>
              </a:r>
              <a:endParaRPr b="0" lang="ru-RU" sz="1800" spc="-1" strike="noStrike">
                <a:latin typeface="Arial"/>
              </a:endParaRPr>
            </a:p>
          </p:txBody>
        </p:sp>
      </p:grpSp>
      <p:grpSp>
        <p:nvGrpSpPr>
          <p:cNvPr id="427" name="Google Shape;883;p 2"/>
          <p:cNvGrpSpPr/>
          <p:nvPr/>
        </p:nvGrpSpPr>
        <p:grpSpPr>
          <a:xfrm>
            <a:off x="551880" y="3812760"/>
            <a:ext cx="10004040" cy="500040"/>
            <a:chOff x="551880" y="3812760"/>
            <a:chExt cx="10004040" cy="500040"/>
          </a:xfrm>
        </p:grpSpPr>
        <p:sp>
          <p:nvSpPr>
            <p:cNvPr id="428" name="Google Shape;884;p 2"/>
            <p:cNvSpPr/>
            <p:nvPr/>
          </p:nvSpPr>
          <p:spPr>
            <a:xfrm>
              <a:off x="1981080" y="3812760"/>
              <a:ext cx="8574840" cy="50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" sz="24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Intersection over Union</a:t>
              </a:r>
              <a:endParaRPr b="0" lang="ru-RU" sz="2400" spc="-1" strike="noStrike">
                <a:latin typeface="Arial"/>
              </a:endParaRPr>
            </a:p>
          </p:txBody>
        </p:sp>
        <p:sp>
          <p:nvSpPr>
            <p:cNvPr id="429" name="Google Shape;885;p 2"/>
            <p:cNvSpPr/>
            <p:nvPr/>
          </p:nvSpPr>
          <p:spPr>
            <a:xfrm>
              <a:off x="551880" y="3819960"/>
              <a:ext cx="485640" cy="485640"/>
            </a:xfrm>
            <a:prstGeom prst="ellipse">
              <a:avLst/>
            </a:prstGeom>
            <a:noFill/>
            <a:ln w="28575">
              <a:solidFill>
                <a:srgbClr val="4bd0a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8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2</a:t>
              </a:r>
              <a:endParaRPr b="0" lang="ru-RU" sz="1800" spc="-1" strike="noStrike">
                <a:latin typeface="Arial"/>
              </a:endParaRPr>
            </a:p>
          </p:txBody>
        </p:sp>
      </p:grpSp>
      <p:grpSp>
        <p:nvGrpSpPr>
          <p:cNvPr id="430" name="Google Shape;886;p 2"/>
          <p:cNvGrpSpPr/>
          <p:nvPr/>
        </p:nvGrpSpPr>
        <p:grpSpPr>
          <a:xfrm>
            <a:off x="551880" y="5163120"/>
            <a:ext cx="10004040" cy="503640"/>
            <a:chOff x="551880" y="5163120"/>
            <a:chExt cx="10004040" cy="503640"/>
          </a:xfrm>
        </p:grpSpPr>
        <p:sp>
          <p:nvSpPr>
            <p:cNvPr id="431" name="Google Shape;887;p 2"/>
            <p:cNvSpPr/>
            <p:nvPr/>
          </p:nvSpPr>
          <p:spPr>
            <a:xfrm>
              <a:off x="1981080" y="5163120"/>
              <a:ext cx="8574840" cy="503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" sz="24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Accuracy</a:t>
              </a:r>
              <a:endParaRPr b="0" lang="ru-RU" sz="2400" spc="-1" strike="noStrike">
                <a:latin typeface="Arial"/>
              </a:endParaRPr>
            </a:p>
          </p:txBody>
        </p:sp>
        <p:sp>
          <p:nvSpPr>
            <p:cNvPr id="432" name="Google Shape;888;p 2"/>
            <p:cNvSpPr/>
            <p:nvPr/>
          </p:nvSpPr>
          <p:spPr>
            <a:xfrm>
              <a:off x="551880" y="5172120"/>
              <a:ext cx="485640" cy="485640"/>
            </a:xfrm>
            <a:prstGeom prst="ellipse">
              <a:avLst/>
            </a:prstGeom>
            <a:noFill/>
            <a:ln w="28575">
              <a:solidFill>
                <a:srgbClr val="4bd0a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8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3</a:t>
              </a:r>
              <a:endParaRPr b="0" lang="ru-RU" sz="1800" spc="-1" strike="noStrike">
                <a:latin typeface="Arial"/>
              </a:endParaRPr>
            </a:p>
          </p:txBody>
        </p:sp>
      </p:grpSp>
      <p:grpSp>
        <p:nvGrpSpPr>
          <p:cNvPr id="433" name="Google Shape;889;p 2"/>
          <p:cNvGrpSpPr/>
          <p:nvPr/>
        </p:nvGrpSpPr>
        <p:grpSpPr>
          <a:xfrm>
            <a:off x="551880" y="6588720"/>
            <a:ext cx="10004040" cy="489240"/>
            <a:chOff x="551880" y="6588720"/>
            <a:chExt cx="10004040" cy="489240"/>
          </a:xfrm>
        </p:grpSpPr>
        <p:sp>
          <p:nvSpPr>
            <p:cNvPr id="434" name="Google Shape;890;p 2"/>
            <p:cNvSpPr/>
            <p:nvPr/>
          </p:nvSpPr>
          <p:spPr>
            <a:xfrm>
              <a:off x="1981080" y="6588720"/>
              <a:ext cx="8574840" cy="48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" sz="24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Precision</a:t>
              </a:r>
              <a:endParaRPr b="0" lang="ru-RU" sz="2400" spc="-1" strike="noStrike">
                <a:latin typeface="Arial"/>
              </a:endParaRPr>
            </a:p>
          </p:txBody>
        </p:sp>
        <p:sp>
          <p:nvSpPr>
            <p:cNvPr id="435" name="Google Shape;891;p 2"/>
            <p:cNvSpPr/>
            <p:nvPr/>
          </p:nvSpPr>
          <p:spPr>
            <a:xfrm>
              <a:off x="551880" y="6590520"/>
              <a:ext cx="485640" cy="485640"/>
            </a:xfrm>
            <a:prstGeom prst="ellipse">
              <a:avLst/>
            </a:prstGeom>
            <a:noFill/>
            <a:ln w="28575">
              <a:solidFill>
                <a:srgbClr val="4bd0a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8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4</a:t>
              </a:r>
              <a:endParaRPr b="0" lang="ru-RU" sz="1800" spc="-1" strike="noStrike">
                <a:latin typeface="Arial"/>
              </a:endParaRPr>
            </a:p>
          </p:txBody>
        </p:sp>
      </p:grpSp>
      <p:grpSp>
        <p:nvGrpSpPr>
          <p:cNvPr id="436" name="Google Shape;892;p 2"/>
          <p:cNvGrpSpPr/>
          <p:nvPr/>
        </p:nvGrpSpPr>
        <p:grpSpPr>
          <a:xfrm>
            <a:off x="551880" y="8079480"/>
            <a:ext cx="10004040" cy="489240"/>
            <a:chOff x="551880" y="8079480"/>
            <a:chExt cx="10004040" cy="489240"/>
          </a:xfrm>
        </p:grpSpPr>
        <p:sp>
          <p:nvSpPr>
            <p:cNvPr id="437" name="Google Shape;893;p 2"/>
            <p:cNvSpPr/>
            <p:nvPr/>
          </p:nvSpPr>
          <p:spPr>
            <a:xfrm>
              <a:off x="1981080" y="8079480"/>
              <a:ext cx="8574840" cy="489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" sz="24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Recall</a:t>
              </a:r>
              <a:endParaRPr b="0" lang="ru-RU" sz="2400" spc="-1" strike="noStrike">
                <a:latin typeface="Arial"/>
              </a:endParaRPr>
            </a:p>
          </p:txBody>
        </p:sp>
        <p:sp>
          <p:nvSpPr>
            <p:cNvPr id="438" name="Google Shape;894;p 2"/>
            <p:cNvSpPr/>
            <p:nvPr/>
          </p:nvSpPr>
          <p:spPr>
            <a:xfrm>
              <a:off x="551880" y="8081280"/>
              <a:ext cx="485640" cy="485640"/>
            </a:xfrm>
            <a:prstGeom prst="ellipse">
              <a:avLst/>
            </a:prstGeom>
            <a:noFill/>
            <a:ln w="28575">
              <a:solidFill>
                <a:srgbClr val="4bd0a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800" spc="-1" strike="noStrike">
                  <a:solidFill>
                    <a:srgbClr val="000000"/>
                  </a:solidFill>
                  <a:latin typeface="Proxima Nova"/>
                  <a:ea typeface="Proxima Nova"/>
                </a:rPr>
                <a:t>5</a:t>
              </a:r>
              <a:endParaRPr b="0" lang="ru-RU" sz="1800" spc="-1" strike="noStrike">
                <a:latin typeface="Arial"/>
              </a:endParaRPr>
            </a:p>
          </p:txBody>
        </p:sp>
      </p:grpSp>
      <p:sp>
        <p:nvSpPr>
          <p:cNvPr id="439" name="Google Shape;901;p 2"/>
          <p:cNvSpPr/>
          <p:nvPr/>
        </p:nvSpPr>
        <p:spPr>
          <a:xfrm>
            <a:off x="551880" y="489600"/>
            <a:ext cx="14291640" cy="148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5600" spc="-1" strike="noStrike">
                <a:solidFill>
                  <a:srgbClr val="000000"/>
                </a:solidFill>
                <a:latin typeface="Proxima Nova"/>
                <a:ea typeface="Proxima Nova"/>
              </a:rPr>
              <a:t>Метрики качества</a:t>
            </a:r>
            <a:endParaRPr b="0" lang="ru-RU" sz="5600" spc="-1" strike="noStrike"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10083960" y="2116800"/>
            <a:ext cx="3592440" cy="1087200"/>
          </a:xfrm>
          <a:prstGeom prst="rect">
            <a:avLst/>
          </a:prstGeom>
          <a:ln w="0"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9978840" y="3476880"/>
            <a:ext cx="3802320" cy="1203120"/>
          </a:xfrm>
          <a:prstGeom prst="rect">
            <a:avLst/>
          </a:prstGeom>
          <a:ln w="0">
            <a:noFill/>
          </a:ln>
        </p:spPr>
      </p:pic>
      <p:pic>
        <p:nvPicPr>
          <p:cNvPr id="442" name="" descr=""/>
          <p:cNvPicPr/>
          <p:nvPr/>
        </p:nvPicPr>
        <p:blipFill>
          <a:blip r:embed="rId3"/>
          <a:stretch/>
        </p:blipFill>
        <p:spPr>
          <a:xfrm>
            <a:off x="9360000" y="4830840"/>
            <a:ext cx="5040000" cy="1191240"/>
          </a:xfrm>
          <a:prstGeom prst="rect">
            <a:avLst/>
          </a:prstGeom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4"/>
          <a:stretch/>
        </p:blipFill>
        <p:spPr>
          <a:xfrm>
            <a:off x="9810000" y="6323400"/>
            <a:ext cx="4140000" cy="109548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5"/>
          <a:stretch/>
        </p:blipFill>
        <p:spPr>
          <a:xfrm>
            <a:off x="10170000" y="7756920"/>
            <a:ext cx="3420000" cy="113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Анализ результатов</a:t>
            </a:r>
            <a:endParaRPr b="1" lang="ru-RU" sz="6000" spc="-1" strike="noStrike">
              <a:latin typeface="Arial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1008000" y="9396000"/>
            <a:ext cx="10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Результаты всех экспериментов доступны по адресу: </a:t>
            </a: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  <a:hlinkClick r:id="rId1"/>
              </a:rPr>
              <a:t>https://wandb.ai/losfantomaz/diploma</a:t>
            </a:r>
            <a:endParaRPr b="0" lang="ru-RU" sz="1600" spc="-1" strike="noStrike">
              <a:solidFill>
                <a:srgbClr val="000000"/>
              </a:solidFill>
              <a:latin typeface="JetBrains Mono"/>
              <a:ea typeface="JetBrains Mono"/>
            </a:endParaRPr>
          </a:p>
        </p:txBody>
      </p:sp>
      <p:sp>
        <p:nvSpPr>
          <p:cNvPr id="447" name=""/>
          <p:cNvSpPr txBox="1"/>
          <p:nvPr/>
        </p:nvSpPr>
        <p:spPr>
          <a:xfrm>
            <a:off x="8460000" y="8640000"/>
            <a:ext cx="180720" cy="346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711720" y="1694520"/>
            <a:ext cx="16875720" cy="748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Процесс обучения</a:t>
            </a:r>
            <a:endParaRPr b="1" lang="ru-RU" sz="60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929880" y="3231000"/>
            <a:ext cx="15810120" cy="6489000"/>
          </a:xfrm>
          <a:prstGeom prst="rect">
            <a:avLst/>
          </a:prstGeom>
          <a:ln w="0">
            <a:noFill/>
          </a:ln>
        </p:spPr>
      </p:pic>
      <p:sp>
        <p:nvSpPr>
          <p:cNvPr id="451" name=""/>
          <p:cNvSpPr txBox="1"/>
          <p:nvPr/>
        </p:nvSpPr>
        <p:spPr>
          <a:xfrm>
            <a:off x="900000" y="2637720"/>
            <a:ext cx="1863360" cy="48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ru-RU" sz="2800" spc="-1" strike="noStrike">
                <a:latin typeface="Arial"/>
              </a:rPr>
              <a:t>Dice score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Процесс обучения</a:t>
            </a:r>
            <a:endParaRPr b="1" lang="ru-RU" sz="60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773280" y="3240000"/>
            <a:ext cx="16506720" cy="6749640"/>
          </a:xfrm>
          <a:prstGeom prst="rect">
            <a:avLst/>
          </a:prstGeom>
          <a:ln w="0">
            <a:noFill/>
          </a:ln>
        </p:spPr>
      </p:pic>
      <p:sp>
        <p:nvSpPr>
          <p:cNvPr id="454" name=""/>
          <p:cNvSpPr txBox="1"/>
          <p:nvPr/>
        </p:nvSpPr>
        <p:spPr>
          <a:xfrm>
            <a:off x="909720" y="2664000"/>
            <a:ext cx="6958080" cy="45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0" lang="ru-RU" sz="2600" spc="-1" strike="noStrike">
                <a:latin typeface="Arial"/>
              </a:rPr>
              <a:t>Функция потерь: Кросс-энтропия + DiceLoss</a:t>
            </a:r>
            <a:endParaRPr b="0" lang="ru-RU" sz="2600" spc="-1" strike="noStrike"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10800000" y="1414800"/>
            <a:ext cx="6577920" cy="900000"/>
          </a:xfrm>
          <a:prstGeom prst="rect">
            <a:avLst/>
          </a:prstGeom>
          <a:ln w="0">
            <a:noFill/>
          </a:ln>
        </p:spPr>
      </p:pic>
      <p:pic>
        <p:nvPicPr>
          <p:cNvPr id="456" name="" descr=""/>
          <p:cNvPicPr/>
          <p:nvPr/>
        </p:nvPicPr>
        <p:blipFill>
          <a:blip r:embed="rId3"/>
          <a:stretch/>
        </p:blipFill>
        <p:spPr>
          <a:xfrm>
            <a:off x="13310280" y="2386800"/>
            <a:ext cx="4188960" cy="103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Validation mIoU</a:t>
            </a:r>
            <a:endParaRPr b="1" lang="ru-RU" sz="6000" spc="-1" strike="noStrike">
              <a:latin typeface="Arial"/>
            </a:endParaRPr>
          </a:p>
        </p:txBody>
      </p:sp>
      <p:sp>
        <p:nvSpPr>
          <p:cNvPr id="458" name=""/>
          <p:cNvSpPr txBox="1"/>
          <p:nvPr/>
        </p:nvSpPr>
        <p:spPr>
          <a:xfrm>
            <a:off x="1008000" y="9396000"/>
            <a:ext cx="10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Результаты всех экспериментов доступны по адресу: </a:t>
            </a: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  <a:hlinkClick r:id="rId1"/>
              </a:rPr>
              <a:t>https://wandb.ai/losfantomaz/diploma</a:t>
            </a:r>
            <a:endParaRPr b="0" lang="ru-RU" sz="1600" spc="-1" strike="noStrike">
              <a:solidFill>
                <a:srgbClr val="000000"/>
              </a:solidFill>
              <a:latin typeface="JetBrains Mono"/>
              <a:ea typeface="JetBrains Mono"/>
            </a:endParaRPr>
          </a:p>
        </p:txBody>
      </p:sp>
      <p:sp>
        <p:nvSpPr>
          <p:cNvPr id="459" name=""/>
          <p:cNvSpPr txBox="1"/>
          <p:nvPr/>
        </p:nvSpPr>
        <p:spPr>
          <a:xfrm>
            <a:off x="8460000" y="8640000"/>
            <a:ext cx="180720" cy="346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>
            <a:off x="605160" y="1959120"/>
            <a:ext cx="15774840" cy="649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Validation Dice score</a:t>
            </a:r>
            <a:endParaRPr b="1" lang="ru-RU" sz="6000" spc="-1" strike="noStrike">
              <a:latin typeface="Arial"/>
            </a:endParaRPr>
          </a:p>
        </p:txBody>
      </p:sp>
      <p:sp>
        <p:nvSpPr>
          <p:cNvPr id="462" name=""/>
          <p:cNvSpPr txBox="1"/>
          <p:nvPr/>
        </p:nvSpPr>
        <p:spPr>
          <a:xfrm>
            <a:off x="1008000" y="9396000"/>
            <a:ext cx="10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Результаты всех экспериментов доступны по адресу: </a:t>
            </a: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  <a:hlinkClick r:id="rId1"/>
              </a:rPr>
              <a:t>https://wandb.ai/losfantomaz/diploma</a:t>
            </a:r>
            <a:endParaRPr b="0" lang="ru-RU" sz="1600" spc="-1" strike="noStrike">
              <a:solidFill>
                <a:srgbClr val="000000"/>
              </a:solidFill>
              <a:latin typeface="JetBrains Mono"/>
              <a:ea typeface="JetBrains Mono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8460000" y="8640000"/>
            <a:ext cx="180720" cy="346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577080" y="2244600"/>
            <a:ext cx="16702920" cy="681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Precision + Recall</a:t>
            </a:r>
            <a:endParaRPr b="1" lang="ru-RU" sz="6000" spc="-1" strike="noStrike">
              <a:latin typeface="Arial"/>
            </a:endParaRPr>
          </a:p>
        </p:txBody>
      </p:sp>
      <p:sp>
        <p:nvSpPr>
          <p:cNvPr id="466" name=""/>
          <p:cNvSpPr txBox="1"/>
          <p:nvPr/>
        </p:nvSpPr>
        <p:spPr>
          <a:xfrm>
            <a:off x="1008000" y="9396000"/>
            <a:ext cx="10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Результаты всех экспериментов доступны по адресу: </a:t>
            </a: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  <a:hlinkClick r:id="rId1"/>
              </a:rPr>
              <a:t>https://wandb.ai/losfantomaz/diploma</a:t>
            </a:r>
            <a:endParaRPr b="0" lang="ru-RU" sz="1600" spc="-1" strike="noStrike">
              <a:solidFill>
                <a:srgbClr val="000000"/>
              </a:solidFill>
              <a:latin typeface="JetBrains Mono"/>
              <a:ea typeface="JetBrains Mono"/>
            </a:endParaRPr>
          </a:p>
        </p:txBody>
      </p:sp>
      <p:sp>
        <p:nvSpPr>
          <p:cNvPr id="467" name=""/>
          <p:cNvSpPr txBox="1"/>
          <p:nvPr/>
        </p:nvSpPr>
        <p:spPr>
          <a:xfrm>
            <a:off x="8460000" y="8640000"/>
            <a:ext cx="180720" cy="346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68" name="" descr=""/>
          <p:cNvPicPr/>
          <p:nvPr/>
        </p:nvPicPr>
        <p:blipFill>
          <a:blip r:embed="rId2"/>
          <a:stretch/>
        </p:blipFill>
        <p:spPr>
          <a:xfrm>
            <a:off x="9248760" y="2590560"/>
            <a:ext cx="8931240" cy="4789440"/>
          </a:xfrm>
          <a:prstGeom prst="rect">
            <a:avLst/>
          </a:prstGeom>
          <a:ln w="0">
            <a:noFill/>
          </a:ln>
        </p:spPr>
      </p:pic>
      <p:pic>
        <p:nvPicPr>
          <p:cNvPr id="469" name="" descr=""/>
          <p:cNvPicPr/>
          <p:nvPr/>
        </p:nvPicPr>
        <p:blipFill>
          <a:blip r:embed="rId3"/>
          <a:stretch/>
        </p:blipFill>
        <p:spPr>
          <a:xfrm>
            <a:off x="72000" y="2520000"/>
            <a:ext cx="9000000" cy="486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Визуальный контроль</a:t>
            </a:r>
            <a:endParaRPr b="1" lang="ru-RU" sz="6000" spc="-1" strike="noStrike">
              <a:latin typeface="Arial"/>
            </a:endParaRPr>
          </a:p>
        </p:txBody>
      </p:sp>
      <p:sp>
        <p:nvSpPr>
          <p:cNvPr id="471" name=""/>
          <p:cNvSpPr txBox="1"/>
          <p:nvPr/>
        </p:nvSpPr>
        <p:spPr>
          <a:xfrm>
            <a:off x="1008000" y="9396000"/>
            <a:ext cx="1080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</a:rPr>
              <a:t>Результаты всех экспериментов доступны по адресу: </a:t>
            </a:r>
            <a:r>
              <a:rPr b="0" lang="ru-RU" sz="1600" spc="-1" strike="noStrike">
                <a:solidFill>
                  <a:srgbClr val="000000"/>
                </a:solidFill>
                <a:latin typeface="JetBrains Mono"/>
                <a:ea typeface="JetBrains Mono"/>
                <a:hlinkClick r:id="rId1"/>
              </a:rPr>
              <a:t>https://wandb.ai/losfantomaz/diploma</a:t>
            </a:r>
            <a:endParaRPr b="0" lang="ru-RU" sz="1600" spc="-1" strike="noStrike">
              <a:solidFill>
                <a:srgbClr val="000000"/>
              </a:solidFill>
              <a:latin typeface="JetBrains Mono"/>
              <a:ea typeface="JetBrains Mono"/>
            </a:endParaRPr>
          </a:p>
        </p:txBody>
      </p:sp>
      <p:sp>
        <p:nvSpPr>
          <p:cNvPr id="472" name=""/>
          <p:cNvSpPr txBox="1"/>
          <p:nvPr/>
        </p:nvSpPr>
        <p:spPr>
          <a:xfrm>
            <a:off x="8460000" y="8640000"/>
            <a:ext cx="180720" cy="346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73" name="" descr=""/>
          <p:cNvPicPr/>
          <p:nvPr/>
        </p:nvPicPr>
        <p:blipFill>
          <a:blip r:embed="rId2"/>
          <a:stretch/>
        </p:blipFill>
        <p:spPr>
          <a:xfrm>
            <a:off x="963720" y="2160000"/>
            <a:ext cx="13256280" cy="2698200"/>
          </a:xfrm>
          <a:prstGeom prst="rect">
            <a:avLst/>
          </a:prstGeom>
          <a:ln w="0">
            <a:noFill/>
          </a:ln>
        </p:spPr>
      </p:pic>
      <p:pic>
        <p:nvPicPr>
          <p:cNvPr id="474" name="" descr=""/>
          <p:cNvPicPr/>
          <p:nvPr/>
        </p:nvPicPr>
        <p:blipFill>
          <a:blip r:embed="rId3"/>
          <a:stretch/>
        </p:blipFill>
        <p:spPr>
          <a:xfrm>
            <a:off x="963720" y="4862160"/>
            <a:ext cx="13436280" cy="279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Предсказания</a:t>
            </a:r>
            <a:endParaRPr b="1" lang="ru-RU" sz="6000" spc="-1" strike="noStrike">
              <a:latin typeface="Arial"/>
            </a:endParaRPr>
          </a:p>
        </p:txBody>
      </p:sp>
      <p:sp>
        <p:nvSpPr>
          <p:cNvPr id="476" name=""/>
          <p:cNvSpPr txBox="1"/>
          <p:nvPr/>
        </p:nvSpPr>
        <p:spPr>
          <a:xfrm>
            <a:off x="8460000" y="8640000"/>
            <a:ext cx="180720" cy="346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77" name="" descr=""/>
          <p:cNvPicPr/>
          <p:nvPr/>
        </p:nvPicPr>
        <p:blipFill>
          <a:blip r:embed="rId1"/>
          <a:stretch/>
        </p:blipFill>
        <p:spPr>
          <a:xfrm>
            <a:off x="214200" y="1584000"/>
            <a:ext cx="17785800" cy="2960640"/>
          </a:xfrm>
          <a:prstGeom prst="rect">
            <a:avLst/>
          </a:prstGeom>
          <a:ln w="0">
            <a:noFill/>
          </a:ln>
        </p:spPr>
      </p:pic>
      <p:pic>
        <p:nvPicPr>
          <p:cNvPr id="478" name="" descr=""/>
          <p:cNvPicPr/>
          <p:nvPr/>
        </p:nvPicPr>
        <p:blipFill>
          <a:blip r:embed="rId2"/>
          <a:stretch/>
        </p:blipFill>
        <p:spPr>
          <a:xfrm>
            <a:off x="252000" y="4407120"/>
            <a:ext cx="17748000" cy="2946240"/>
          </a:xfrm>
          <a:prstGeom prst="rect">
            <a:avLst/>
          </a:prstGeom>
          <a:ln w="0">
            <a:noFill/>
          </a:ln>
        </p:spPr>
      </p:pic>
      <p:pic>
        <p:nvPicPr>
          <p:cNvPr id="479" name="" descr=""/>
          <p:cNvPicPr/>
          <p:nvPr/>
        </p:nvPicPr>
        <p:blipFill>
          <a:blip r:embed="rId3"/>
          <a:stretch/>
        </p:blipFill>
        <p:spPr>
          <a:xfrm>
            <a:off x="214200" y="7279200"/>
            <a:ext cx="17785800" cy="296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Предсказания</a:t>
            </a:r>
            <a:endParaRPr b="1" lang="ru-RU" sz="6000" spc="-1" strike="noStrike">
              <a:latin typeface="Arial"/>
            </a:endParaRPr>
          </a:p>
        </p:txBody>
      </p:sp>
      <p:sp>
        <p:nvSpPr>
          <p:cNvPr id="481" name=""/>
          <p:cNvSpPr txBox="1"/>
          <p:nvPr/>
        </p:nvSpPr>
        <p:spPr>
          <a:xfrm>
            <a:off x="8460000" y="8640000"/>
            <a:ext cx="180720" cy="346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82" name="" descr=""/>
          <p:cNvPicPr/>
          <p:nvPr/>
        </p:nvPicPr>
        <p:blipFill>
          <a:blip r:embed="rId1"/>
          <a:stretch/>
        </p:blipFill>
        <p:spPr>
          <a:xfrm>
            <a:off x="44280" y="1460160"/>
            <a:ext cx="18135720" cy="3022200"/>
          </a:xfrm>
          <a:prstGeom prst="rect">
            <a:avLst/>
          </a:prstGeom>
          <a:ln w="0">
            <a:noFill/>
          </a:ln>
        </p:spPr>
      </p:pic>
      <p:pic>
        <p:nvPicPr>
          <p:cNvPr id="483" name="" descr=""/>
          <p:cNvPicPr/>
          <p:nvPr/>
        </p:nvPicPr>
        <p:blipFill>
          <a:blip r:embed="rId2"/>
          <a:stretch/>
        </p:blipFill>
        <p:spPr>
          <a:xfrm>
            <a:off x="88200" y="4332960"/>
            <a:ext cx="18127800" cy="3015360"/>
          </a:xfrm>
          <a:prstGeom prst="rect">
            <a:avLst/>
          </a:prstGeom>
          <a:ln w="0">
            <a:noFill/>
          </a:ln>
        </p:spPr>
      </p:pic>
      <p:pic>
        <p:nvPicPr>
          <p:cNvPr id="484" name="" descr=""/>
          <p:cNvPicPr/>
          <p:nvPr/>
        </p:nvPicPr>
        <p:blipFill>
          <a:blip r:embed="rId3"/>
          <a:stretch/>
        </p:blipFill>
        <p:spPr>
          <a:xfrm>
            <a:off x="116640" y="7236000"/>
            <a:ext cx="18063360" cy="301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1120;p 2"/>
          <p:cNvSpPr/>
          <p:nvPr/>
        </p:nvSpPr>
        <p:spPr>
          <a:xfrm>
            <a:off x="551880" y="489600"/>
            <a:ext cx="14292000" cy="14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5600" spc="-1" strike="noStrike">
                <a:solidFill>
                  <a:srgbClr val="000000"/>
                </a:solidFill>
                <a:latin typeface="Proxima Nova"/>
                <a:ea typeface="Proxima Nova"/>
              </a:rPr>
              <a:t>Введение</a:t>
            </a:r>
            <a:endParaRPr b="0" lang="ru-RU" sz="5600" spc="-1" strike="noStrike">
              <a:latin typeface="Arial"/>
            </a:endParaRPr>
          </a:p>
        </p:txBody>
      </p:sp>
      <p:sp>
        <p:nvSpPr>
          <p:cNvPr id="395" name=""/>
          <p:cNvSpPr txBox="1"/>
          <p:nvPr/>
        </p:nvSpPr>
        <p:spPr>
          <a:xfrm>
            <a:off x="540000" y="3672360"/>
            <a:ext cx="50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3600" spc="-1" strike="noStrike">
                <a:latin typeface="Arial"/>
              </a:rPr>
              <a:t>Цель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96" name=""/>
          <p:cNvSpPr txBox="1"/>
          <p:nvPr/>
        </p:nvSpPr>
        <p:spPr>
          <a:xfrm>
            <a:off x="569160" y="4428000"/>
            <a:ext cx="12102840" cy="48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800" spc="-1" strike="noStrike">
                <a:latin typeface="Arial"/>
              </a:rPr>
              <a:t>Сегментация проходимых поверхностей для автоматической навигации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397" name=""/>
          <p:cNvSpPr txBox="1"/>
          <p:nvPr/>
        </p:nvSpPr>
        <p:spPr>
          <a:xfrm>
            <a:off x="540000" y="5292720"/>
            <a:ext cx="50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3600" spc="-1" strike="noStrike">
                <a:latin typeface="Arial"/>
              </a:rPr>
              <a:t>Задачи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569520" y="6120000"/>
            <a:ext cx="10789200" cy="207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800" spc="-1" strike="noStrike">
                <a:latin typeface="Arial"/>
              </a:rPr>
              <a:t>Обзор существующих методов сегментации изображений</a:t>
            </a:r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latin typeface="Arial"/>
              </a:rPr>
              <a:t>Реализация и обучение различных архитектур CNN</a:t>
            </a:r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latin typeface="Arial"/>
              </a:rPr>
              <a:t>Оценка метрик качества</a:t>
            </a:r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latin typeface="Arial"/>
              </a:rPr>
              <a:t>Анализ полученных результатов </a:t>
            </a:r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latin typeface="Arial"/>
              </a:rPr>
              <a:t>Формулирование выводов о наиболее подходящей архитектуре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399" name=""/>
          <p:cNvSpPr txBox="1"/>
          <p:nvPr/>
        </p:nvSpPr>
        <p:spPr>
          <a:xfrm>
            <a:off x="569520" y="2556000"/>
            <a:ext cx="7457760" cy="127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800" spc="-1" strike="noStrike">
                <a:latin typeface="Arial"/>
              </a:rPr>
              <a:t>Разнообразие задач робототехники</a:t>
            </a:r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latin typeface="Arial"/>
              </a:rPr>
              <a:t>Насыщенность условий окружающей среды</a:t>
            </a:r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</p:txBody>
      </p:sp>
      <p:sp>
        <p:nvSpPr>
          <p:cNvPr id="400" name=""/>
          <p:cNvSpPr txBox="1"/>
          <p:nvPr/>
        </p:nvSpPr>
        <p:spPr>
          <a:xfrm>
            <a:off x="540000" y="1872720"/>
            <a:ext cx="504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3600" spc="-1" strike="noStrike">
                <a:latin typeface="Arial"/>
              </a:rPr>
              <a:t>Описание проблемы</a:t>
            </a:r>
            <a:endParaRPr b="0" lang="ru-RU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Предсказания</a:t>
            </a:r>
            <a:endParaRPr b="1" lang="ru-RU" sz="6000" spc="-1" strike="noStrike">
              <a:latin typeface="Arial"/>
            </a:endParaRPr>
          </a:p>
        </p:txBody>
      </p:sp>
      <p:sp>
        <p:nvSpPr>
          <p:cNvPr id="486" name=""/>
          <p:cNvSpPr txBox="1"/>
          <p:nvPr/>
        </p:nvSpPr>
        <p:spPr>
          <a:xfrm>
            <a:off x="8460000" y="8640000"/>
            <a:ext cx="180720" cy="346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252000" y="1600200"/>
            <a:ext cx="17820000" cy="2978280"/>
          </a:xfrm>
          <a:prstGeom prst="rect">
            <a:avLst/>
          </a:prstGeom>
          <a:ln w="0">
            <a:noFill/>
          </a:ln>
        </p:spPr>
      </p:pic>
      <p:pic>
        <p:nvPicPr>
          <p:cNvPr id="488" name="" descr=""/>
          <p:cNvPicPr/>
          <p:nvPr/>
        </p:nvPicPr>
        <p:blipFill>
          <a:blip r:embed="rId2"/>
          <a:stretch/>
        </p:blipFill>
        <p:spPr>
          <a:xfrm>
            <a:off x="252000" y="4448880"/>
            <a:ext cx="17856000" cy="2958480"/>
          </a:xfrm>
          <a:prstGeom prst="rect">
            <a:avLst/>
          </a:prstGeom>
          <a:ln w="0">
            <a:noFill/>
          </a:ln>
        </p:spPr>
      </p:pic>
      <p:pic>
        <p:nvPicPr>
          <p:cNvPr id="489" name="" descr=""/>
          <p:cNvPicPr/>
          <p:nvPr/>
        </p:nvPicPr>
        <p:blipFill>
          <a:blip r:embed="rId3"/>
          <a:stretch/>
        </p:blipFill>
        <p:spPr>
          <a:xfrm>
            <a:off x="228240" y="7217280"/>
            <a:ext cx="17915760" cy="297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1120;p 1"/>
          <p:cNvSpPr/>
          <p:nvPr/>
        </p:nvSpPr>
        <p:spPr>
          <a:xfrm>
            <a:off x="540000" y="489600"/>
            <a:ext cx="14292000" cy="14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5600" spc="-1" strike="noStrike">
                <a:solidFill>
                  <a:srgbClr val="000000"/>
                </a:solidFill>
                <a:latin typeface="Proxima Nova"/>
                <a:ea typeface="Proxima Nova"/>
              </a:rPr>
              <a:t>Изучение предметной области</a:t>
            </a:r>
            <a:endParaRPr b="0" lang="ru-RU" sz="5600" spc="-1" strike="noStrike">
              <a:latin typeface="Arial"/>
            </a:endParaRPr>
          </a:p>
        </p:txBody>
      </p:sp>
      <p:sp>
        <p:nvSpPr>
          <p:cNvPr id="402" name=""/>
          <p:cNvSpPr txBox="1"/>
          <p:nvPr/>
        </p:nvSpPr>
        <p:spPr>
          <a:xfrm>
            <a:off x="540000" y="2880000"/>
            <a:ext cx="16560000" cy="524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2800" spc="-1" strike="noStrike">
                <a:latin typeface="Arial"/>
              </a:rPr>
              <a:t>Сегментация с использованием гистограммы</a:t>
            </a:r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latin typeface="Arial"/>
              </a:rPr>
              <a:t>- Суперпиксельная сегментация</a:t>
            </a:r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latin typeface="Arial"/>
              </a:rPr>
              <a:t>- Сегментация методом водораздела</a:t>
            </a:r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  <a:p>
            <a:endParaRPr b="0" lang="ru-RU" sz="2800" spc="-1" strike="noStrike">
              <a:latin typeface="Arial"/>
            </a:endParaRPr>
          </a:p>
          <a:p>
            <a:r>
              <a:rPr b="0" lang="ru-RU" sz="2800" spc="-1" strike="noStrike">
                <a:latin typeface="Arial"/>
              </a:rPr>
              <a:t>- Обучаемая сегментация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403" name=""/>
          <p:cNvSpPr txBox="1"/>
          <p:nvPr/>
        </p:nvSpPr>
        <p:spPr>
          <a:xfrm>
            <a:off x="540000" y="1692720"/>
            <a:ext cx="17280000" cy="64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2800" spc="-1" strike="noStrike">
                <a:latin typeface="Arial"/>
              </a:rPr>
              <a:t>Обзор существующих методов сегментации изображений</a:t>
            </a:r>
            <a:endParaRPr b="0" lang="ru-RU" sz="28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9000000" y="4082400"/>
            <a:ext cx="2752200" cy="2757600"/>
          </a:xfrm>
          <a:prstGeom prst="rect">
            <a:avLst/>
          </a:prstGeom>
          <a:ln w="0">
            <a:noFill/>
          </a:ln>
        </p:spPr>
      </p:pic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13140000" y="1962000"/>
            <a:ext cx="3879360" cy="3003120"/>
          </a:xfrm>
          <a:prstGeom prst="rect">
            <a:avLst/>
          </a:prstGeom>
          <a:ln w="0">
            <a:noFill/>
          </a:ln>
        </p:spPr>
      </p:pic>
      <p:pic>
        <p:nvPicPr>
          <p:cNvPr id="406" name="" descr=""/>
          <p:cNvPicPr/>
          <p:nvPr/>
        </p:nvPicPr>
        <p:blipFill>
          <a:blip r:embed="rId3"/>
          <a:stretch/>
        </p:blipFill>
        <p:spPr>
          <a:xfrm>
            <a:off x="8460000" y="7020000"/>
            <a:ext cx="3960000" cy="297072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4"/>
          <a:stretch/>
        </p:blipFill>
        <p:spPr>
          <a:xfrm>
            <a:off x="13140000" y="5940000"/>
            <a:ext cx="4125240" cy="23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"/>
          <p:cNvSpPr txBox="1"/>
          <p:nvPr/>
        </p:nvSpPr>
        <p:spPr>
          <a:xfrm>
            <a:off x="888840" y="677520"/>
            <a:ext cx="706752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U-Net архитектура</a:t>
            </a:r>
            <a:endParaRPr b="1" lang="ru-RU" sz="6000" spc="-1" strike="noStrike"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1023480" y="2160000"/>
            <a:ext cx="9654480" cy="730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Fully Convolutional Network (FCN)</a:t>
            </a:r>
            <a:endParaRPr b="1" lang="ru-RU" sz="60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5760000" y="2700000"/>
            <a:ext cx="11880000" cy="63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Feature Pyramid Network (FPN)</a:t>
            </a:r>
            <a:endParaRPr b="1" lang="ru-RU" sz="60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900000" y="2714760"/>
            <a:ext cx="11370600" cy="592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DeepLab</a:t>
            </a:r>
            <a:endParaRPr b="1" lang="ru-RU" sz="6000" spc="-1" strike="noStrike"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1057680" y="1992960"/>
            <a:ext cx="15678000" cy="772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Датасет ADE20K</a:t>
            </a:r>
            <a:endParaRPr b="1" lang="ru-RU" sz="6000" spc="-1" strike="noStrike"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9360000" y="180000"/>
            <a:ext cx="8732160" cy="5905080"/>
          </a:xfrm>
          <a:prstGeom prst="rect">
            <a:avLst/>
          </a:prstGeom>
          <a:ln w="0">
            <a:noFill/>
          </a:ln>
        </p:spPr>
      </p:pic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104040" y="3708000"/>
            <a:ext cx="18091440" cy="64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"/>
          <p:cNvSpPr txBox="1"/>
          <p:nvPr/>
        </p:nvSpPr>
        <p:spPr>
          <a:xfrm>
            <a:off x="888840" y="677520"/>
            <a:ext cx="129711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/>
            <a:r>
              <a:rPr b="1" lang="ru-RU" sz="6000" spc="-1" strike="noStrike">
                <a:latin typeface="Arial"/>
              </a:rPr>
              <a:t>Аугментация данных</a:t>
            </a:r>
            <a:endParaRPr b="1" lang="ru-RU" sz="60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828000" y="2525040"/>
            <a:ext cx="11720160" cy="3954960"/>
          </a:xfrm>
          <a:prstGeom prst="rect">
            <a:avLst/>
          </a:prstGeom>
          <a:ln w="0">
            <a:noFill/>
          </a:ln>
        </p:spPr>
      </p:pic>
      <p:pic>
        <p:nvPicPr>
          <p:cNvPr id="421" name="" descr=""/>
          <p:cNvPicPr/>
          <p:nvPr/>
        </p:nvPicPr>
        <p:blipFill>
          <a:blip r:embed="rId2"/>
          <a:stretch/>
        </p:blipFill>
        <p:spPr>
          <a:xfrm>
            <a:off x="13447440" y="2628720"/>
            <a:ext cx="3832560" cy="3573360"/>
          </a:xfrm>
          <a:prstGeom prst="rect">
            <a:avLst/>
          </a:prstGeom>
          <a:ln w="0">
            <a:noFill/>
          </a:ln>
        </p:spPr>
      </p:pic>
      <p:pic>
        <p:nvPicPr>
          <p:cNvPr id="422" name="" descr=""/>
          <p:cNvPicPr/>
          <p:nvPr/>
        </p:nvPicPr>
        <p:blipFill>
          <a:blip r:embed="rId3"/>
          <a:stretch/>
        </p:blipFill>
        <p:spPr>
          <a:xfrm>
            <a:off x="13500000" y="6184800"/>
            <a:ext cx="3825000" cy="3535200"/>
          </a:xfrm>
          <a:prstGeom prst="rect">
            <a:avLst/>
          </a:prstGeom>
          <a:ln w="0">
            <a:noFill/>
          </a:ln>
        </p:spPr>
      </p:pic>
      <p:pic>
        <p:nvPicPr>
          <p:cNvPr id="423" name="" descr=""/>
          <p:cNvPicPr/>
          <p:nvPr/>
        </p:nvPicPr>
        <p:blipFill>
          <a:blip r:embed="rId4"/>
          <a:stretch/>
        </p:blipFill>
        <p:spPr>
          <a:xfrm>
            <a:off x="1080000" y="6140880"/>
            <a:ext cx="11340000" cy="393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Application>LibreOffice/7.2.0.4$Windows_X86_64 LibreOffice_project/9a9c6381e3f7a62afc1329bd359cc48accb6435b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2023-08-26T19:15:14Z</dcterms:created>
  <dc:creator/>
  <dc:description/>
  <dc:language>ru-RU</dc:language>
  <cp:lastModifiedBy/>
  <dcterms:modified xsi:type="dcterms:W3CDTF">2023-08-27T08:51:33Z</dcterms:modified>
  <cp:revision>8</cp:revision>
  <dc:subject/>
  <dc:title/>
</cp:coreProperties>
</file>